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8" r:id="rId2"/>
    <p:sldId id="271" r:id="rId3"/>
    <p:sldId id="281" r:id="rId4"/>
    <p:sldId id="284" r:id="rId5"/>
    <p:sldId id="283" r:id="rId6"/>
    <p:sldId id="285" r:id="rId7"/>
    <p:sldId id="286" r:id="rId8"/>
    <p:sldId id="287" r:id="rId9"/>
    <p:sldId id="282" r:id="rId10"/>
    <p:sldId id="263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842C"/>
    <a:srgbClr val="009900"/>
    <a:srgbClr val="339933"/>
    <a:srgbClr val="33CC33"/>
    <a:srgbClr val="FFFF00"/>
    <a:srgbClr val="00FF00"/>
    <a:srgbClr val="FF99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1136" y="-63"/>
      </p:cViewPr>
      <p:guideLst>
        <p:guide orient="horz" pos="3793"/>
        <p:guide pos="28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19EFA0-9BA7-4358-8FC5-3445C7F85735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D38D3-835D-4BC5-9ADE-41BFAC20F2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3463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3C51D3-CDC4-E147-B2EC-3DAE6D6B5D2A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853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4478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531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195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8465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9369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69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020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0391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2580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094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7815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7C5B52-96F9-4C1C-8B0F-F3086CDE47F3}" type="datetimeFigureOut">
              <a:rPr lang="ru-RU" smtClean="0"/>
              <a:t>05.08.2014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937727-5A34-4EEF-A537-A362052E67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976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762000" y="2823587"/>
            <a:ext cx="7620000" cy="3259042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371600" y="3360099"/>
            <a:ext cx="6400800" cy="1208225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ru-RU" sz="3400" dirty="0" smtClean="0">
                <a:solidFill>
                  <a:srgbClr val="006830"/>
                </a:solidFill>
                <a:latin typeface="Myriad Pro"/>
                <a:cs typeface="Myriad Pro"/>
              </a:rPr>
              <a:t>Диетическое </a:t>
            </a:r>
            <a:br>
              <a:rPr lang="ru-RU" sz="3400" dirty="0" smtClean="0">
                <a:solidFill>
                  <a:srgbClr val="006830"/>
                </a:solidFill>
                <a:latin typeface="Myriad Pro"/>
                <a:cs typeface="Myriad Pro"/>
              </a:rPr>
            </a:br>
            <a:r>
              <a:rPr lang="ru-RU" sz="3400" dirty="0" smtClean="0">
                <a:solidFill>
                  <a:srgbClr val="006830"/>
                </a:solidFill>
                <a:latin typeface="Myriad Pro"/>
                <a:cs typeface="Myriad Pro"/>
              </a:rPr>
              <a:t>(лечебное-профилактическое) кисломолочное питание</a:t>
            </a:r>
            <a:endParaRPr lang="ru-RU" sz="34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56286" y="4869160"/>
            <a:ext cx="5651332" cy="94700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Для детей старше 3 лет и взрослых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1" name="Picture 3" descr="Y:\BIOVESTA\001_FS &amp; Upakovka\004_prepress\prezentatsiya\Bucterium-02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19162" y="1725495"/>
            <a:ext cx="1474248" cy="1634604"/>
          </a:xfrm>
          <a:prstGeom prst="rect">
            <a:avLst/>
          </a:prstGeom>
          <a:noFill/>
        </p:spPr>
      </p:pic>
      <p:pic>
        <p:nvPicPr>
          <p:cNvPr id="13" name="Picture 4" descr="Y:\BIOVESTA\001_FS &amp; Upakovka\004_prepress\prezentatsiya\Bucterium-07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683186" y="4139921"/>
            <a:ext cx="1397627" cy="2653890"/>
          </a:xfrm>
          <a:prstGeom prst="rect">
            <a:avLst/>
          </a:prstGeom>
          <a:noFill/>
        </p:spPr>
      </p:pic>
      <p:pic>
        <p:nvPicPr>
          <p:cNvPr id="15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399733" y="401781"/>
            <a:ext cx="2381250" cy="20574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31640" y="6232964"/>
            <a:ext cx="6098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6830"/>
                </a:solidFill>
                <a:latin typeface="Myriad Pro"/>
                <a:cs typeface="Myriad Pro"/>
              </a:rPr>
              <a:t>Производство «БИО-ВЕСТА М». </a:t>
            </a:r>
            <a:r>
              <a:rPr lang="ru-RU" dirty="0" err="1" smtClean="0">
                <a:solidFill>
                  <a:srgbClr val="006830"/>
                </a:solidFill>
                <a:latin typeface="Myriad Pro"/>
                <a:cs typeface="Myriad Pro"/>
              </a:rPr>
              <a:t>Биотехнопарк</a:t>
            </a:r>
            <a:r>
              <a:rPr lang="ru-RU" dirty="0">
                <a:solidFill>
                  <a:srgbClr val="006830"/>
                </a:solidFill>
                <a:latin typeface="Myriad Pro"/>
                <a:cs typeface="Myriad Pro"/>
              </a:rPr>
              <a:t> </a:t>
            </a:r>
            <a:r>
              <a:rPr lang="ru-RU" dirty="0" smtClean="0">
                <a:solidFill>
                  <a:srgbClr val="006830"/>
                </a:solidFill>
                <a:latin typeface="Myriad Pro"/>
                <a:cs typeface="Myriad Pro"/>
              </a:rPr>
              <a:t>«КОЛЬЦОВО»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143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670" y="1700808"/>
            <a:ext cx="3384376" cy="4437418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Функциональный напиток </a:t>
            </a:r>
            <a:b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«Бифилин-М» (БЕЗ ДОБАВОК)</a:t>
            </a:r>
            <a:endParaRPr lang="ru-RU" sz="2400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948604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>
                <a:solidFill>
                  <a:srgbClr val="006830"/>
                </a:solidFill>
              </a:rPr>
              <a:t>Уникальный по составу кисломолочный продукт, </a:t>
            </a:r>
            <a:r>
              <a:rPr lang="ru-RU" sz="1600" dirty="0" smtClean="0">
                <a:solidFill>
                  <a:srgbClr val="006830"/>
                </a:solidFill>
              </a:rPr>
              <a:t>он </a:t>
            </a:r>
            <a:r>
              <a:rPr lang="ru-RU" sz="1600" dirty="0">
                <a:solidFill>
                  <a:srgbClr val="006830"/>
                </a:solidFill>
              </a:rPr>
              <a:t>содержит в сотни раз больше бифидобактерий, чем продукты, просто обогащенные </a:t>
            </a:r>
            <a:r>
              <a:rPr lang="ru-RU" sz="1600" dirty="0" smtClean="0">
                <a:solidFill>
                  <a:srgbClr val="006830"/>
                </a:solidFill>
              </a:rPr>
              <a:t>бифидобактериями.</a:t>
            </a:r>
          </a:p>
          <a:p>
            <a:endParaRPr lang="ru-RU" sz="1600" dirty="0">
              <a:solidFill>
                <a:srgbClr val="006830"/>
              </a:solidFill>
            </a:endParaRPr>
          </a:p>
          <a:p>
            <a:r>
              <a:rPr lang="ru-RU" sz="1600" dirty="0" smtClean="0">
                <a:solidFill>
                  <a:srgbClr val="006830"/>
                </a:solidFill>
              </a:rPr>
              <a:t>Производится </a:t>
            </a:r>
            <a:r>
              <a:rPr lang="ru-RU" sz="1600" dirty="0">
                <a:solidFill>
                  <a:srgbClr val="006830"/>
                </a:solidFill>
              </a:rPr>
              <a:t>из натурального коровьего молока с использованием </a:t>
            </a:r>
            <a:r>
              <a:rPr lang="ru-RU" sz="1600" dirty="0" smtClean="0">
                <a:solidFill>
                  <a:srgbClr val="006830"/>
                </a:solidFill>
              </a:rPr>
              <a:t>100% закваски чистых культур бифидобактерий.</a:t>
            </a:r>
          </a:p>
          <a:p>
            <a:pPr algn="just"/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закваска бифидобактерий.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  <a:br>
              <a:rPr lang="ru-RU" sz="1600" dirty="0" smtClean="0">
                <a:solidFill>
                  <a:srgbClr val="006830"/>
                </a:solidFill>
              </a:rPr>
            </a:br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125 мл и 200 мл. 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5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grpSp>
        <p:nvGrpSpPr>
          <p:cNvPr id="5" name="Группа 4"/>
          <p:cNvGrpSpPr/>
          <p:nvPr/>
        </p:nvGrpSpPr>
        <p:grpSpPr>
          <a:xfrm>
            <a:off x="6588224" y="3269402"/>
            <a:ext cx="2162068" cy="2751986"/>
            <a:chOff x="6742681" y="2492896"/>
            <a:chExt cx="2162068" cy="2751986"/>
          </a:xfrm>
        </p:grpSpPr>
        <p:sp>
          <p:nvSpPr>
            <p:cNvPr id="20" name="TextBox 19"/>
            <p:cNvSpPr txBox="1"/>
            <p:nvPr/>
          </p:nvSpPr>
          <p:spPr>
            <a:xfrm>
              <a:off x="6742681" y="3429000"/>
              <a:ext cx="2162068" cy="1815882"/>
            </a:xfrm>
            <a:prstGeom prst="rect">
              <a:avLst/>
            </a:prstGeom>
            <a:solidFill>
              <a:srgbClr val="92D050">
                <a:alpha val="53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1400" dirty="0" smtClean="0">
                  <a:solidFill>
                    <a:srgbClr val="006001"/>
                  </a:solidFill>
                </a:rPr>
                <a:t>Для получения продукта с высоким содержанием бактерий молоко предварительно стерилизуют. </a:t>
              </a:r>
              <a:br>
                <a:rPr lang="ru-RU" sz="1400" dirty="0" smtClean="0">
                  <a:solidFill>
                    <a:srgbClr val="006001"/>
                  </a:solidFill>
                </a:rPr>
              </a:br>
              <a:r>
                <a:rPr lang="ru-RU" sz="1400" dirty="0" smtClean="0">
                  <a:solidFill>
                    <a:srgbClr val="006001"/>
                  </a:solidFill>
                </a:rPr>
                <a:t>Поэтому по вкусу «Бифилин-М» похож на ряженку.</a:t>
              </a:r>
              <a:endParaRPr lang="ru-RU" sz="1400" dirty="0">
                <a:solidFill>
                  <a:srgbClr val="006001"/>
                </a:solidFill>
              </a:endParaRPr>
            </a:p>
          </p:txBody>
        </p:sp>
        <p:pic>
          <p:nvPicPr>
            <p:cNvPr id="4098" name="Picture 2" descr="Y:\BIOVESTA\001_FS &amp; Upakovka\004_prepress\prezentatsiya\Bucterium-01.png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 flipH="1">
              <a:off x="7006157" y="2492896"/>
              <a:ext cx="1551480" cy="101295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03012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7" y="1472548"/>
            <a:ext cx="2124665" cy="4891141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Функциональный напиток </a:t>
            </a:r>
            <a:b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 «Бифилин-М» (СЛАДКИЙ)</a:t>
            </a:r>
            <a:endParaRPr lang="ru-RU" sz="2400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811933" cy="3939540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Биопродукт кисломолочный для диетического (лечебного) питания  детей старше 3 лет и взрослых. </a:t>
            </a: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6830"/>
                </a:solidFill>
              </a:rPr>
              <a:t>Производится </a:t>
            </a:r>
            <a:r>
              <a:rPr lang="ru-RU" sz="1600" dirty="0">
                <a:solidFill>
                  <a:srgbClr val="006830"/>
                </a:solidFill>
              </a:rPr>
              <a:t>из натурального коровьего молока с использованием </a:t>
            </a:r>
            <a:r>
              <a:rPr lang="ru-RU" sz="1600" dirty="0" smtClean="0">
                <a:solidFill>
                  <a:srgbClr val="006830"/>
                </a:solidFill>
              </a:rPr>
              <a:t>100% закваски чистых культур бифидобактерий.</a:t>
            </a:r>
          </a:p>
          <a:p>
            <a:pPr algn="just"/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закваска бифидобактерий.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  <a:br>
              <a:rPr lang="ru-RU" sz="1600" dirty="0" smtClean="0">
                <a:solidFill>
                  <a:srgbClr val="006830"/>
                </a:solidFill>
              </a:rPr>
            </a:br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125 мл и 200 мл. 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5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88224" y="3284984"/>
            <a:ext cx="2162068" cy="2062103"/>
          </a:xfrm>
          <a:prstGeom prst="rect">
            <a:avLst/>
          </a:prstGeom>
          <a:solidFill>
            <a:srgbClr val="92D050">
              <a:alpha val="4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6830"/>
                </a:solidFill>
              </a:rPr>
              <a:t>В «Бифилин-М» с сладкий входит небольшое количество сахарного </a:t>
            </a:r>
            <a:r>
              <a:rPr lang="ru-RU" sz="1600" dirty="0" smtClean="0">
                <a:solidFill>
                  <a:srgbClr val="006830"/>
                </a:solidFill>
              </a:rPr>
              <a:t>сиропа.  Такой напиток </a:t>
            </a:r>
            <a:r>
              <a:rPr lang="ru-RU" sz="1600" dirty="0">
                <a:solidFill>
                  <a:srgbClr val="006830"/>
                </a:solidFill>
              </a:rPr>
              <a:t>больше</a:t>
            </a:r>
            <a:r>
              <a:rPr lang="ru-RU" sz="1600" dirty="0" smtClean="0">
                <a:solidFill>
                  <a:srgbClr val="006830"/>
                </a:solidFill>
              </a:rPr>
              <a:t> нравится детям и многим взрослым.</a:t>
            </a:r>
            <a:endParaRPr lang="ru-RU" sz="1600" dirty="0">
              <a:solidFill>
                <a:srgbClr val="006830"/>
              </a:solidFill>
            </a:endParaRPr>
          </a:p>
        </p:txBody>
      </p:sp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2843808" y="5594625"/>
            <a:ext cx="1551480" cy="1012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472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294" y="1682263"/>
            <a:ext cx="3491349" cy="4438800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Функциональный напиток </a:t>
            </a:r>
            <a:b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 «Бифилин-М» (ЧЕРНИКА)</a:t>
            </a:r>
            <a:endParaRPr lang="ru-RU" sz="2400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948604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Биопродукт кисломолочный для диетического (лечебного) питания  детей старше 3 лет и взрослых. </a:t>
            </a: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6830"/>
                </a:solidFill>
              </a:rPr>
              <a:t>Производится </a:t>
            </a:r>
            <a:r>
              <a:rPr lang="ru-RU" sz="1600" dirty="0">
                <a:solidFill>
                  <a:srgbClr val="006830"/>
                </a:solidFill>
              </a:rPr>
              <a:t>из натурального коровьего молока с использованием </a:t>
            </a:r>
            <a:r>
              <a:rPr lang="ru-RU" sz="1600" dirty="0" smtClean="0">
                <a:solidFill>
                  <a:srgbClr val="006830"/>
                </a:solidFill>
              </a:rPr>
              <a:t>100% закваски чистых культур бифидобактерий.</a:t>
            </a:r>
          </a:p>
          <a:p>
            <a:pPr algn="just"/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закваска бифидобактерий, наполнитель фруктовый «Черника».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  <a:br>
              <a:rPr lang="ru-RU" sz="1600" dirty="0" smtClean="0">
                <a:solidFill>
                  <a:srgbClr val="006830"/>
                </a:solidFill>
              </a:rPr>
            </a:br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</a:t>
            </a:r>
            <a:r>
              <a:rPr lang="ru-RU" sz="1600" dirty="0" smtClean="0">
                <a:solidFill>
                  <a:srgbClr val="006830"/>
                </a:solidFill>
              </a:rPr>
              <a:t>200 мл. 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10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6588224" y="3284984"/>
            <a:ext cx="2162068" cy="2062103"/>
          </a:xfrm>
          <a:prstGeom prst="rect">
            <a:avLst/>
          </a:prstGeom>
          <a:solidFill>
            <a:srgbClr val="92D050">
              <a:alpha val="48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6830"/>
                </a:solidFill>
              </a:rPr>
              <a:t>В «Бифилин-М» с фруктовыми наполнителями добавляют джем, который сварен из настоящих ягод для «Био-Весты М» </a:t>
            </a:r>
            <a:br>
              <a:rPr lang="ru-RU" sz="1600" dirty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в Томске!</a:t>
            </a:r>
          </a:p>
        </p:txBody>
      </p:sp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2958812" y="5622544"/>
            <a:ext cx="1551480" cy="1012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145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252946"/>
            <a:ext cx="2240587" cy="5008290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97101" y="599427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Функциональный напиток  </a:t>
            </a:r>
            <a:b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rgbClr val="006001"/>
                </a:solidFill>
                <a:latin typeface="Myriad Pro"/>
                <a:cs typeface="Myriad Pro"/>
              </a:rPr>
              <a:t>«Бифилин-М» (КЛУБНИКА)</a:t>
            </a:r>
            <a:endParaRPr lang="ru-RU" sz="2400" dirty="0">
              <a:solidFill>
                <a:srgbClr val="006001"/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732580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Биопродукт кисломолочный для диетического (лечебного) питания  детей старше 3 лет и взрослых. </a:t>
            </a:r>
          </a:p>
          <a:p>
            <a:endParaRPr lang="ru-RU" sz="1600" b="1" dirty="0" smtClean="0">
              <a:solidFill>
                <a:srgbClr val="006830"/>
              </a:solidFill>
            </a:endParaRPr>
          </a:p>
          <a:p>
            <a:pPr algn="just"/>
            <a:r>
              <a:rPr lang="ru-RU" sz="1600" dirty="0" smtClean="0">
                <a:solidFill>
                  <a:srgbClr val="006830"/>
                </a:solidFill>
              </a:rPr>
              <a:t>Производится </a:t>
            </a:r>
            <a:r>
              <a:rPr lang="ru-RU" sz="1600" dirty="0">
                <a:solidFill>
                  <a:srgbClr val="006830"/>
                </a:solidFill>
              </a:rPr>
              <a:t>из натурального коровьего молока с использованием </a:t>
            </a:r>
            <a:r>
              <a:rPr lang="ru-RU" sz="1600" dirty="0" smtClean="0">
                <a:solidFill>
                  <a:srgbClr val="006830"/>
                </a:solidFill>
              </a:rPr>
              <a:t>100% закваски чистых культур бифидобактерий.</a:t>
            </a:r>
          </a:p>
          <a:p>
            <a:pPr algn="just"/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</a:t>
            </a:r>
            <a:r>
              <a:rPr lang="ru-RU" sz="1600" dirty="0">
                <a:solidFill>
                  <a:srgbClr val="006830"/>
                </a:solidFill>
              </a:rPr>
              <a:t>молоко,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закваска бифидобактерий, наполнитель фруктовый «Клубника».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  <a:br>
              <a:rPr lang="ru-RU" sz="1600" dirty="0" smtClean="0">
                <a:solidFill>
                  <a:srgbClr val="006830"/>
                </a:solidFill>
              </a:rPr>
            </a:br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 </a:t>
            </a:r>
            <a:r>
              <a:rPr lang="ru-RU" sz="1600" dirty="0" smtClean="0">
                <a:solidFill>
                  <a:srgbClr val="006830"/>
                </a:solidFill>
              </a:rPr>
              <a:t>200 мл.  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10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2555776" y="5565077"/>
            <a:ext cx="1695496" cy="110697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516216" y="3959285"/>
            <a:ext cx="2162068" cy="2062103"/>
          </a:xfrm>
          <a:prstGeom prst="rect">
            <a:avLst/>
          </a:prstGeom>
          <a:solidFill>
            <a:srgbClr val="92D050">
              <a:alpha val="53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6830"/>
                </a:solidFill>
              </a:rPr>
              <a:t>Бифилин-М»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содержит </a:t>
            </a:r>
            <a:r>
              <a:rPr lang="ru-RU" sz="1600" dirty="0">
                <a:solidFill>
                  <a:srgbClr val="006830"/>
                </a:solidFill>
              </a:rPr>
              <a:t>только </a:t>
            </a:r>
            <a:br>
              <a:rPr lang="ru-RU" sz="1600" dirty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один вид бактерий, поэтому их титр остается высоким</a:t>
            </a:r>
            <a:br>
              <a:rPr lang="ru-RU" sz="1600" dirty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в течение всего срока годности продукта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(</a:t>
            </a:r>
            <a:r>
              <a:rPr lang="ru-RU" sz="1600" dirty="0">
                <a:solidFill>
                  <a:srgbClr val="006830"/>
                </a:solidFill>
              </a:rPr>
              <a:t>10</a:t>
            </a:r>
            <a:r>
              <a:rPr lang="ru-RU" sz="1600" baseline="30000" dirty="0">
                <a:solidFill>
                  <a:srgbClr val="006830"/>
                </a:solidFill>
              </a:rPr>
              <a:t>8</a:t>
            </a:r>
            <a:r>
              <a:rPr lang="ru-RU" sz="1600" dirty="0">
                <a:solidFill>
                  <a:srgbClr val="006830"/>
                </a:solidFill>
              </a:rPr>
              <a:t> КОЕ/мл).</a:t>
            </a:r>
          </a:p>
        </p:txBody>
      </p:sp>
    </p:spTree>
    <p:extLst>
      <p:ext uri="{BB962C8B-B14F-4D97-AF65-F5344CB8AC3E}">
        <p14:creationId xmlns:p14="http://schemas.microsoft.com/office/powerpoint/2010/main" val="426379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644860"/>
            <a:ext cx="3600000" cy="2747903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33771" y="548680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Функциональный напиток</a:t>
            </a:r>
            <a:b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«Тонус» (БЕЗ ДОБАВОК)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732580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Это продукт содержит особую симбиотическую закваску бактерий для питания пристеночных клеток кишечника. Это заставляют </a:t>
            </a:r>
            <a:r>
              <a:rPr lang="ru-RU" sz="1600" dirty="0">
                <a:solidFill>
                  <a:srgbClr val="006830"/>
                </a:solidFill>
              </a:rPr>
              <a:t>даже самый «ленивый» кишечник работать на эвакуацию пищи. </a:t>
            </a:r>
            <a:r>
              <a:rPr lang="ru-RU" sz="1600" dirty="0" smtClean="0">
                <a:solidFill>
                  <a:srgbClr val="006830"/>
                </a:solidFill>
              </a:rPr>
              <a:t>«Тонус» мягко улучшает пищеварение</a:t>
            </a:r>
            <a:r>
              <a:rPr lang="ru-RU" sz="1600" dirty="0">
                <a:solidFill>
                  <a:srgbClr val="006830"/>
                </a:solidFill>
              </a:rPr>
              <a:t>, </a:t>
            </a:r>
            <a:r>
              <a:rPr lang="ru-RU" sz="1600" dirty="0" smtClean="0">
                <a:solidFill>
                  <a:srgbClr val="006830"/>
                </a:solidFill>
              </a:rPr>
              <a:t>налаживает стул</a:t>
            </a:r>
            <a:r>
              <a:rPr lang="ru-RU" sz="1600" dirty="0">
                <a:solidFill>
                  <a:srgbClr val="006830"/>
                </a:solidFill>
              </a:rPr>
              <a:t> </a:t>
            </a:r>
            <a:r>
              <a:rPr lang="ru-RU" sz="1600" dirty="0" smtClean="0">
                <a:solidFill>
                  <a:srgbClr val="006830"/>
                </a:solidFill>
              </a:rPr>
              <a:t>уже после 3 дней употребления.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молоко</a:t>
            </a:r>
            <a:r>
              <a:rPr lang="ru-RU" sz="1600" dirty="0">
                <a:solidFill>
                  <a:srgbClr val="006830"/>
                </a:solidFill>
              </a:rPr>
              <a:t>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закваска пропионовокислых, молочнокислых и уксуснокислых </a:t>
            </a:r>
            <a:r>
              <a:rPr lang="ru-RU" sz="1600" dirty="0" smtClean="0">
                <a:solidFill>
                  <a:srgbClr val="006830"/>
                </a:solidFill>
              </a:rPr>
              <a:t>бактерий.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 </a:t>
            </a:r>
            <a:r>
              <a:rPr lang="ru-RU" sz="1600" dirty="0" smtClean="0">
                <a:solidFill>
                  <a:srgbClr val="006830"/>
                </a:solidFill>
              </a:rPr>
              <a:t>200 мл.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10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3203848" y="5565076"/>
            <a:ext cx="1695496" cy="110697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076056" y="4636393"/>
            <a:ext cx="3600400" cy="1384995"/>
          </a:xfrm>
          <a:prstGeom prst="rect">
            <a:avLst/>
          </a:prstGeom>
          <a:solidFill>
            <a:srgbClr val="92D050">
              <a:alpha val="53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6830"/>
                </a:solidFill>
              </a:rPr>
              <a:t>Бактерии «Тонуса» </a:t>
            </a:r>
            <a:r>
              <a:rPr lang="ru-RU" sz="1400" dirty="0">
                <a:solidFill>
                  <a:srgbClr val="006830"/>
                </a:solidFill>
              </a:rPr>
              <a:t>можно назвать настоящей </a:t>
            </a:r>
            <a:r>
              <a:rPr lang="ru-RU" sz="1400" dirty="0" smtClean="0">
                <a:solidFill>
                  <a:srgbClr val="006830"/>
                </a:solidFill>
              </a:rPr>
              <a:t>натуральной фабрикой </a:t>
            </a:r>
            <a:r>
              <a:rPr lang="ru-RU" sz="1400" dirty="0">
                <a:solidFill>
                  <a:srgbClr val="006830"/>
                </a:solidFill>
              </a:rPr>
              <a:t>по производству витаминов! В 100 граммах </a:t>
            </a:r>
            <a:r>
              <a:rPr lang="ru-RU" sz="1400" dirty="0" smtClean="0">
                <a:solidFill>
                  <a:srgbClr val="006830"/>
                </a:solidFill>
              </a:rPr>
              <a:t>содержится </a:t>
            </a:r>
            <a:r>
              <a:rPr lang="ru-RU" sz="1400" dirty="0">
                <a:solidFill>
                  <a:srgbClr val="006830"/>
                </a:solidFill>
              </a:rPr>
              <a:t>суточная доза витаминов группы В (В12, В1, В2, фолиевая кислота), а также витамины Е, А, С и антиоксиданты. ).</a:t>
            </a:r>
          </a:p>
        </p:txBody>
      </p:sp>
    </p:spTree>
    <p:extLst>
      <p:ext uri="{BB962C8B-B14F-4D97-AF65-F5344CB8AC3E}">
        <p14:creationId xmlns:p14="http://schemas.microsoft.com/office/powerpoint/2010/main" val="392522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72816"/>
            <a:ext cx="3600000" cy="2759516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33771" y="548680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Функциональный напиток</a:t>
            </a:r>
            <a:b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«Тонус» (ЯБЛОКО-ГРУША-ЗЛАКИ)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732580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Это продукт содержит особую симбиотическую закваску бактерий для питания пристеночных клеток кишечника. Это заставляют </a:t>
            </a:r>
            <a:r>
              <a:rPr lang="ru-RU" sz="1600" dirty="0">
                <a:solidFill>
                  <a:srgbClr val="006830"/>
                </a:solidFill>
              </a:rPr>
              <a:t>даже самый «ленивый» кишечник работать на эвакуацию пищи. </a:t>
            </a:r>
            <a:r>
              <a:rPr lang="ru-RU" sz="1600" dirty="0" smtClean="0">
                <a:solidFill>
                  <a:srgbClr val="006830"/>
                </a:solidFill>
              </a:rPr>
              <a:t>«Тонус» мягко улучшает пищеварение</a:t>
            </a:r>
            <a:r>
              <a:rPr lang="ru-RU" sz="1600" dirty="0">
                <a:solidFill>
                  <a:srgbClr val="006830"/>
                </a:solidFill>
              </a:rPr>
              <a:t>, </a:t>
            </a:r>
            <a:r>
              <a:rPr lang="ru-RU" sz="1600" dirty="0" smtClean="0">
                <a:solidFill>
                  <a:srgbClr val="006830"/>
                </a:solidFill>
              </a:rPr>
              <a:t>налаживает стул</a:t>
            </a:r>
            <a:r>
              <a:rPr lang="ru-RU" sz="1600" dirty="0">
                <a:solidFill>
                  <a:srgbClr val="006830"/>
                </a:solidFill>
              </a:rPr>
              <a:t> </a:t>
            </a:r>
            <a:r>
              <a:rPr lang="ru-RU" sz="1600" dirty="0" smtClean="0">
                <a:solidFill>
                  <a:srgbClr val="006830"/>
                </a:solidFill>
              </a:rPr>
              <a:t>уже после 3 дней употребления.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молоко</a:t>
            </a:r>
            <a:r>
              <a:rPr lang="ru-RU" sz="1600" dirty="0">
                <a:solidFill>
                  <a:srgbClr val="006830"/>
                </a:solidFill>
              </a:rPr>
              <a:t>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закваска пропионовокислых, молочнокислых и уксуснокислых </a:t>
            </a:r>
            <a:r>
              <a:rPr lang="ru-RU" sz="1600" dirty="0" smtClean="0">
                <a:solidFill>
                  <a:srgbClr val="006830"/>
                </a:solidFill>
              </a:rPr>
              <a:t>бактерий.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 </a:t>
            </a:r>
            <a:r>
              <a:rPr lang="ru-RU" sz="1600" dirty="0" smtClean="0">
                <a:solidFill>
                  <a:srgbClr val="006830"/>
                </a:solidFill>
              </a:rPr>
              <a:t>200 мл.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14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3203848" y="5565076"/>
            <a:ext cx="1695496" cy="110697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076056" y="4636393"/>
            <a:ext cx="3600400" cy="1077218"/>
          </a:xfrm>
          <a:prstGeom prst="rect">
            <a:avLst/>
          </a:prstGeom>
          <a:solidFill>
            <a:srgbClr val="92D050">
              <a:alpha val="53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6830"/>
                </a:solidFill>
              </a:rPr>
              <a:t>Естественные антиоксиданты позволяют </a:t>
            </a:r>
            <a:r>
              <a:rPr lang="ru-RU" sz="1600" dirty="0">
                <a:solidFill>
                  <a:srgbClr val="006830"/>
                </a:solidFill>
              </a:rPr>
              <a:t>«Тонусу» сохранять полезные свойства без применения консервантов </a:t>
            </a:r>
            <a:r>
              <a:rPr lang="ru-RU" sz="1600" dirty="0" smtClean="0">
                <a:solidFill>
                  <a:srgbClr val="006830"/>
                </a:solidFill>
              </a:rPr>
              <a:t>до 14 </a:t>
            </a:r>
            <a:r>
              <a:rPr lang="ru-RU" sz="1600" dirty="0">
                <a:solidFill>
                  <a:srgbClr val="006830"/>
                </a:solidFill>
              </a:rPr>
              <a:t>дней.</a:t>
            </a:r>
          </a:p>
        </p:txBody>
      </p:sp>
    </p:spTree>
    <p:extLst>
      <p:ext uri="{BB962C8B-B14F-4D97-AF65-F5344CB8AC3E}">
        <p14:creationId xmlns:p14="http://schemas.microsoft.com/office/powerpoint/2010/main" val="174322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256" y="1556792"/>
            <a:ext cx="2880000" cy="3003618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8692" y="362988"/>
            <a:ext cx="7170555" cy="959887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1733771" y="548680"/>
            <a:ext cx="7033736" cy="723448"/>
          </a:xfrm>
          <a:noFill/>
        </p:spPr>
        <p:txBody>
          <a:bodyPr anchor="t" anchorCtr="0">
            <a:noAutofit/>
          </a:bodyPr>
          <a:lstStyle/>
          <a:p>
            <a:pPr>
              <a:lnSpc>
                <a:spcPts val="2500"/>
              </a:lnSpc>
            </a:pP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Функциональный напиток</a:t>
            </a:r>
            <a:b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</a:b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Myriad Pro"/>
                <a:cs typeface="Myriad Pro"/>
              </a:rPr>
              <a:t>«Тонус» (ЯБЛОКО-ГРУША-ЗЛАКИ)</a:t>
            </a:r>
            <a:endParaRPr lang="ru-RU" sz="2400" dirty="0">
              <a:solidFill>
                <a:schemeClr val="accent6">
                  <a:lumMod val="50000"/>
                </a:schemeClr>
              </a:solidFill>
              <a:latin typeface="Myriad Pro"/>
              <a:cs typeface="Myriad Pro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7372" y="1656367"/>
            <a:ext cx="3732580" cy="4185761"/>
          </a:xfrm>
          <a:prstGeom prst="rect">
            <a:avLst/>
          </a:prstGeom>
          <a:noFill/>
        </p:spPr>
        <p:txBody>
          <a:bodyPr wrap="square" lIns="0" tIns="0" rIns="0" bIns="0" numCol="1" spcCol="360000" rtlCol="0" anchor="t" anchorCtr="0">
            <a:spAutoFit/>
          </a:bodyPr>
          <a:lstStyle/>
          <a:p>
            <a:r>
              <a:rPr lang="ru-RU" sz="1600" dirty="0" smtClean="0">
                <a:solidFill>
                  <a:srgbClr val="006830"/>
                </a:solidFill>
              </a:rPr>
              <a:t>Это продукт содержит особую симбиотическую закваску бактерий для питания пристеночных клеток кишечника. Это заставляют </a:t>
            </a:r>
            <a:r>
              <a:rPr lang="ru-RU" sz="1600" dirty="0">
                <a:solidFill>
                  <a:srgbClr val="006830"/>
                </a:solidFill>
              </a:rPr>
              <a:t>даже самый «ленивый» кишечник работать на эвакуацию пищи. </a:t>
            </a:r>
            <a:r>
              <a:rPr lang="ru-RU" sz="1600" dirty="0" smtClean="0">
                <a:solidFill>
                  <a:srgbClr val="006830"/>
                </a:solidFill>
              </a:rPr>
              <a:t>«Тонус» мягко улучшает пищеварение</a:t>
            </a:r>
            <a:r>
              <a:rPr lang="ru-RU" sz="1600" dirty="0">
                <a:solidFill>
                  <a:srgbClr val="006830"/>
                </a:solidFill>
              </a:rPr>
              <a:t>, </a:t>
            </a:r>
            <a:r>
              <a:rPr lang="ru-RU" sz="1600" dirty="0" smtClean="0">
                <a:solidFill>
                  <a:srgbClr val="006830"/>
                </a:solidFill>
              </a:rPr>
              <a:t>налаживает стул</a:t>
            </a:r>
            <a:r>
              <a:rPr lang="ru-RU" sz="1600" dirty="0">
                <a:solidFill>
                  <a:srgbClr val="006830"/>
                </a:solidFill>
              </a:rPr>
              <a:t> </a:t>
            </a:r>
            <a:r>
              <a:rPr lang="ru-RU" sz="1600" dirty="0" smtClean="0">
                <a:solidFill>
                  <a:srgbClr val="006830"/>
                </a:solidFill>
              </a:rPr>
              <a:t>уже после 3 дней употребления.</a:t>
            </a:r>
          </a:p>
          <a:p>
            <a:endParaRPr lang="ru-RU" sz="1600" dirty="0" smtClean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Состав: </a:t>
            </a:r>
            <a:r>
              <a:rPr lang="ru-RU" sz="1600" dirty="0" smtClean="0">
                <a:solidFill>
                  <a:srgbClr val="006830"/>
                </a:solidFill>
              </a:rPr>
              <a:t>нормализованное молоко</a:t>
            </a:r>
            <a:r>
              <a:rPr lang="ru-RU" sz="1600" dirty="0">
                <a:solidFill>
                  <a:srgbClr val="006830"/>
                </a:solidFill>
              </a:rPr>
              <a:t>,  </a:t>
            </a:r>
            <a:r>
              <a:rPr lang="ru-RU" sz="1600" dirty="0" smtClean="0">
                <a:solidFill>
                  <a:srgbClr val="006830"/>
                </a:solidFill>
              </a:rPr>
              <a:t/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>
                <a:solidFill>
                  <a:srgbClr val="006830"/>
                </a:solidFill>
              </a:rPr>
              <a:t>закваска пропионовокислых, молочнокислых и уксуснокислых </a:t>
            </a:r>
            <a:r>
              <a:rPr lang="ru-RU" sz="1600" dirty="0" smtClean="0">
                <a:solidFill>
                  <a:srgbClr val="006830"/>
                </a:solidFill>
              </a:rPr>
              <a:t>бактерий.</a:t>
            </a:r>
          </a:p>
          <a:p>
            <a:endParaRPr lang="ru-RU" sz="1600" b="1" dirty="0">
              <a:solidFill>
                <a:srgbClr val="006830"/>
              </a:solidFill>
            </a:endParaRPr>
          </a:p>
          <a:p>
            <a:r>
              <a:rPr lang="ru-RU" sz="1600" b="1" dirty="0" smtClean="0">
                <a:solidFill>
                  <a:srgbClr val="006830"/>
                </a:solidFill>
              </a:rPr>
              <a:t>Жирность: 3,2</a:t>
            </a:r>
            <a:r>
              <a:rPr lang="ru-RU" sz="1600" dirty="0" smtClean="0">
                <a:solidFill>
                  <a:srgbClr val="006830"/>
                </a:solidFill>
              </a:rPr>
              <a:t>% </a:t>
            </a:r>
          </a:p>
          <a:p>
            <a:r>
              <a:rPr lang="ru-RU" sz="1600" b="1" dirty="0" smtClean="0">
                <a:solidFill>
                  <a:srgbClr val="006830"/>
                </a:solidFill>
              </a:rPr>
              <a:t>Упаковка:  </a:t>
            </a:r>
            <a:r>
              <a:rPr lang="ru-RU" sz="1600" dirty="0" smtClean="0">
                <a:solidFill>
                  <a:srgbClr val="006830"/>
                </a:solidFill>
              </a:rPr>
              <a:t>200 мл.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b="1" dirty="0" smtClean="0">
                <a:solidFill>
                  <a:srgbClr val="006830"/>
                </a:solidFill>
              </a:rPr>
              <a:t>Срок хранения: </a:t>
            </a:r>
            <a:r>
              <a:rPr lang="ru-RU" sz="1600" dirty="0" smtClean="0">
                <a:solidFill>
                  <a:srgbClr val="006830"/>
                </a:solidFill>
              </a:rPr>
              <a:t>14 суток. </a:t>
            </a:r>
          </a:p>
        </p:txBody>
      </p:sp>
      <p:pic>
        <p:nvPicPr>
          <p:cNvPr id="21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99629" y="342211"/>
            <a:ext cx="1135028" cy="980664"/>
          </a:xfrm>
          <a:prstGeom prst="rect">
            <a:avLst/>
          </a:prstGeom>
          <a:noFill/>
        </p:spPr>
      </p:pic>
      <p:pic>
        <p:nvPicPr>
          <p:cNvPr id="4098" name="Picture 2" descr="Y:\BIOVESTA\001_FS &amp; Upakovka\004_prepress\prezentatsiya\Bucterium-0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3203848" y="5565076"/>
            <a:ext cx="1695496" cy="1106977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5076056" y="4636393"/>
            <a:ext cx="3600400" cy="1077218"/>
          </a:xfrm>
          <a:prstGeom prst="rect">
            <a:avLst/>
          </a:prstGeom>
          <a:solidFill>
            <a:srgbClr val="92D050">
              <a:alpha val="53000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6830"/>
                </a:solidFill>
              </a:rPr>
              <a:t>«Тонус» содержит пропионовые бактерии, которые еще</a:t>
            </a:r>
          </a:p>
          <a:p>
            <a:pPr algn="ctr"/>
            <a:r>
              <a:rPr lang="ru-RU" sz="1600" dirty="0" smtClean="0">
                <a:solidFill>
                  <a:srgbClr val="006830"/>
                </a:solidFill>
              </a:rPr>
              <a:t> встречаются в закваске </a:t>
            </a:r>
            <a:br>
              <a:rPr lang="ru-RU" sz="1600" dirty="0" smtClean="0">
                <a:solidFill>
                  <a:srgbClr val="006830"/>
                </a:solidFill>
              </a:rPr>
            </a:br>
            <a:r>
              <a:rPr lang="ru-RU" sz="1600" dirty="0" smtClean="0">
                <a:solidFill>
                  <a:srgbClr val="006830"/>
                </a:solidFill>
              </a:rPr>
              <a:t>оригинального Швейцарского сыра.</a:t>
            </a:r>
            <a:endParaRPr lang="ru-RU" sz="1600" dirty="0">
              <a:solidFill>
                <a:srgbClr val="00683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21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68" y="402336"/>
            <a:ext cx="8284464" cy="6053328"/>
          </a:xfrm>
          <a:prstGeom prst="rect">
            <a:avLst/>
          </a:prstGeom>
        </p:spPr>
      </p:pic>
      <p:sp>
        <p:nvSpPr>
          <p:cNvPr id="24" name="Скругленный прямоугольник 23"/>
          <p:cNvSpPr/>
          <p:nvPr/>
        </p:nvSpPr>
        <p:spPr>
          <a:xfrm>
            <a:off x="0" y="6344323"/>
            <a:ext cx="9144000" cy="526505"/>
          </a:xfrm>
          <a:prstGeom prst="roundRect">
            <a:avLst>
              <a:gd name="adj" fmla="val 0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185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2208337" y="2096886"/>
            <a:ext cx="4653557" cy="1955728"/>
          </a:xfrm>
          <a:prstGeom prst="roundRect">
            <a:avLst>
              <a:gd name="adj" fmla="val 5876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467865" y="2564904"/>
            <a:ext cx="4293517" cy="958367"/>
          </a:xfrm>
        </p:spPr>
        <p:txBody>
          <a:bodyPr>
            <a:noAutofit/>
          </a:bodyPr>
          <a:lstStyle/>
          <a:p>
            <a:pPr>
              <a:lnSpc>
                <a:spcPts val="4500"/>
              </a:lnSpc>
            </a:pPr>
            <a:r>
              <a:rPr lang="ru-RU" sz="2800" dirty="0" smtClean="0">
                <a:solidFill>
                  <a:srgbClr val="006830"/>
                </a:solidFill>
                <a:latin typeface="Myriad Pro"/>
                <a:cs typeface="Myriad Pro"/>
              </a:rPr>
              <a:t>Спасибо за внимание!</a:t>
            </a:r>
            <a:endParaRPr lang="ru-RU" sz="28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  <p:pic>
        <p:nvPicPr>
          <p:cNvPr id="6" name="Picture 5" descr="Y:\BIOVESTA\001_FS &amp; Upakovka\004_prepress\prezentatsiya\biovesta_logo_rgb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676385" y="401782"/>
            <a:ext cx="1717463" cy="1483888"/>
          </a:xfrm>
          <a:prstGeom prst="rect">
            <a:avLst/>
          </a:prstGeom>
          <a:noFill/>
        </p:spPr>
      </p:pic>
      <p:pic>
        <p:nvPicPr>
          <p:cNvPr id="5122" name="Picture 2" descr="Y:\BIOVESTA\001_FS &amp; Upakovka\004_prepress\prezentatsiya\Bucterium-09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588224" y="2963202"/>
            <a:ext cx="2134512" cy="3593636"/>
          </a:xfrm>
          <a:prstGeom prst="rect">
            <a:avLst/>
          </a:prstGeom>
          <a:noFill/>
        </p:spPr>
      </p:pic>
      <p:sp>
        <p:nvSpPr>
          <p:cNvPr id="9" name="Название 1"/>
          <p:cNvSpPr txBox="1">
            <a:spLocks/>
          </p:cNvSpPr>
          <p:nvPr/>
        </p:nvSpPr>
        <p:spPr>
          <a:xfrm>
            <a:off x="539552" y="4797153"/>
            <a:ext cx="6624736" cy="14846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4500"/>
              </a:lnSpc>
            </a:pPr>
            <a: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  <a:t>Отдел продаж «Био-Весты М»  </a:t>
            </a:r>
            <a:b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</a:br>
            <a:r>
              <a:rPr lang="ru-RU" sz="2000" dirty="0" smtClean="0">
                <a:solidFill>
                  <a:srgbClr val="006830"/>
                </a:solidFill>
                <a:latin typeface="Myriad Pro"/>
                <a:cs typeface="Myriad Pro"/>
              </a:rPr>
              <a:t>(383) 363-18-64</a:t>
            </a:r>
            <a:endParaRPr lang="ru-RU" sz="2000" dirty="0">
              <a:solidFill>
                <a:srgbClr val="006830"/>
              </a:solidFill>
              <a:latin typeface="Myriad Pro"/>
              <a:cs typeface="Myriad Pro"/>
            </a:endParaRPr>
          </a:p>
        </p:txBody>
      </p:sp>
    </p:spTree>
    <p:extLst>
      <p:ext uri="{BB962C8B-B14F-4D97-AF65-F5344CB8AC3E}">
        <p14:creationId xmlns:p14="http://schemas.microsoft.com/office/powerpoint/2010/main" val="231820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2331</TotalTime>
  <Words>449</Words>
  <Application>Microsoft Office PowerPoint</Application>
  <PresentationFormat>Экран (4:3)</PresentationFormat>
  <Paragraphs>79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Диетическое  (лечебное-профилактическое) кисломолочное питание</vt:lpstr>
      <vt:lpstr>Функциональный напиток  «Бифилин-М» (БЕЗ ДОБАВОК)</vt:lpstr>
      <vt:lpstr>Функциональный напиток   «Бифилин-М» (СЛАДКИЙ)</vt:lpstr>
      <vt:lpstr>Функциональный напиток   «Бифилин-М» (ЧЕРНИКА)</vt:lpstr>
      <vt:lpstr>Функциональный напиток   «Бифилин-М» (КЛУБНИКА)</vt:lpstr>
      <vt:lpstr>Функциональный напиток «Тонус» (БЕЗ ДОБАВОК)</vt:lpstr>
      <vt:lpstr>Функциональный напиток «Тонус» (ЯБЛОКО-ГРУША-ЗЛАКИ)</vt:lpstr>
      <vt:lpstr>Функциональный напиток «Тонус» (ЯБЛОКО-ГРУША-ЗЛАКИ)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 дизайна продуктового каталога «Био-Весты»</dc:title>
  <dc:creator>Eugeny</dc:creator>
  <cp:lastModifiedBy>Eugeny</cp:lastModifiedBy>
  <cp:revision>62</cp:revision>
  <dcterms:created xsi:type="dcterms:W3CDTF">2014-04-16T10:58:20Z</dcterms:created>
  <dcterms:modified xsi:type="dcterms:W3CDTF">2014-08-05T06:56:54Z</dcterms:modified>
</cp:coreProperties>
</file>