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9" r:id="rId2"/>
    <p:sldId id="260" r:id="rId3"/>
    <p:sldId id="271" r:id="rId4"/>
    <p:sldId id="272" r:id="rId5"/>
    <p:sldId id="273" r:id="rId6"/>
    <p:sldId id="274" r:id="rId7"/>
    <p:sldId id="275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B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351" y="-73"/>
      </p:cViewPr>
      <p:guideLst>
        <p:guide orient="horz" pos="3793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9EFA0-9BA7-4358-8FC5-3445C7F85735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D38D3-835D-4BC5-9ADE-41BFAC20F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346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3C51D3-CDC4-E147-B2EC-3DAE6D6B5D2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853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478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31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19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6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936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69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20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391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580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094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815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976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762000" y="2823587"/>
            <a:ext cx="7620000" cy="3259042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371600" y="3360099"/>
            <a:ext cx="6400800" cy="1208225"/>
          </a:xfrm>
        </p:spPr>
        <p:txBody>
          <a:bodyPr>
            <a:noAutofit/>
          </a:bodyPr>
          <a:lstStyle/>
          <a:p>
            <a:pPr>
              <a:lnSpc>
                <a:spcPts val="4500"/>
              </a:lnSpc>
            </a:pPr>
            <a:r>
              <a:rPr lang="ru-RU" dirty="0" smtClean="0">
                <a:solidFill>
                  <a:srgbClr val="006830"/>
                </a:solidFill>
                <a:latin typeface="Myriad Pro"/>
                <a:cs typeface="Myriad Pro"/>
              </a:rPr>
              <a:t>Детская молочная кухня </a:t>
            </a:r>
            <a:br>
              <a:rPr lang="ru-RU" dirty="0" smtClean="0">
                <a:solidFill>
                  <a:srgbClr val="006830"/>
                </a:solidFill>
                <a:latin typeface="Myriad Pro"/>
                <a:cs typeface="Myriad Pro"/>
              </a:rPr>
            </a:br>
            <a:r>
              <a:rPr lang="ru-RU" dirty="0" smtClean="0">
                <a:solidFill>
                  <a:srgbClr val="006830"/>
                </a:solidFill>
                <a:latin typeface="Myriad Pro"/>
                <a:cs typeface="Myriad Pro"/>
              </a:rPr>
              <a:t>«Био-Весты»</a:t>
            </a:r>
            <a:endParaRPr lang="ru-RU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74897" y="4725144"/>
            <a:ext cx="5651332" cy="94700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Питание для малышей </a:t>
            </a:r>
            <a:br>
              <a:rPr lang="ru-RU" sz="2800" dirty="0" smtClean="0">
                <a:solidFill>
                  <a:schemeClr val="bg1"/>
                </a:solidFill>
              </a:rPr>
            </a:br>
            <a:r>
              <a:rPr lang="ru-RU" sz="2800" dirty="0" smtClean="0">
                <a:solidFill>
                  <a:schemeClr val="bg1"/>
                </a:solidFill>
              </a:rPr>
              <a:t>старше 6-8 месяцев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Picture 3" descr="Y:\BIOVESTA\001_FS &amp; Upakovka\004_prepress\prezentatsiya\Bucterium-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19162" y="1725495"/>
            <a:ext cx="1474248" cy="1634604"/>
          </a:xfrm>
          <a:prstGeom prst="rect">
            <a:avLst/>
          </a:prstGeom>
          <a:noFill/>
        </p:spPr>
      </p:pic>
      <p:pic>
        <p:nvPicPr>
          <p:cNvPr id="13" name="Picture 4" descr="Y:\BIOVESTA\001_FS &amp; Upakovka\004_prepress\prezentatsiya\Bucterium-07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83186" y="4139921"/>
            <a:ext cx="1397627" cy="2653890"/>
          </a:xfrm>
          <a:prstGeom prst="rect">
            <a:avLst/>
          </a:prstGeom>
          <a:noFill/>
        </p:spPr>
      </p:pic>
      <p:pic>
        <p:nvPicPr>
          <p:cNvPr id="15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399733" y="401781"/>
            <a:ext cx="2381250" cy="2057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8354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803774" y="537643"/>
            <a:ext cx="7033736" cy="610575"/>
          </a:xfrm>
        </p:spPr>
        <p:txBody>
          <a:bodyPr vert="horz" anchor="ctr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rgbClr val="006830"/>
                </a:solidFill>
                <a:latin typeface="Myriad Pro"/>
                <a:cs typeface="Myriad Pro"/>
              </a:rPr>
              <a:t> В чем особенности </a:t>
            </a:r>
            <a:br>
              <a:rPr lang="ru-RU" sz="2400" dirty="0" smtClean="0">
                <a:solidFill>
                  <a:srgbClr val="006830"/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rgbClr val="006830"/>
                </a:solidFill>
                <a:latin typeface="Myriad Pro"/>
                <a:cs typeface="Myriad Pro"/>
              </a:rPr>
              <a:t>детского питания «Био-Веста </a:t>
            </a:r>
            <a:r>
              <a:rPr lang="ru-RU" sz="2400" dirty="0">
                <a:solidFill>
                  <a:srgbClr val="006830"/>
                </a:solidFill>
                <a:latin typeface="Myriad Pro"/>
                <a:cs typeface="Myriad Pro"/>
              </a:rPr>
              <a:t>М</a:t>
            </a:r>
            <a:r>
              <a:rPr lang="ru-RU" sz="2400" dirty="0" smtClean="0">
                <a:solidFill>
                  <a:srgbClr val="006830"/>
                </a:solidFill>
                <a:latin typeface="Myriad Pro"/>
                <a:cs typeface="Myriad Pro"/>
              </a:rPr>
              <a:t>»</a:t>
            </a:r>
            <a:endParaRPr lang="ru-RU" sz="2400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629" y="1777991"/>
            <a:ext cx="8437881" cy="3939540"/>
          </a:xfrm>
          <a:prstGeom prst="rect">
            <a:avLst/>
          </a:prstGeom>
          <a:noFill/>
        </p:spPr>
        <p:txBody>
          <a:bodyPr wrap="square" lIns="0" tIns="0" rIns="0" bIns="0" numCol="2" spcCol="360000" rtlCol="0" anchor="t" anchorCtr="0">
            <a:spAutoFit/>
          </a:bodyPr>
          <a:lstStyle/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6830"/>
                </a:solidFill>
              </a:rPr>
              <a:t>Используется только </a:t>
            </a:r>
            <a:r>
              <a:rPr lang="ru-RU" sz="1600" dirty="0">
                <a:solidFill>
                  <a:srgbClr val="006830"/>
                </a:solidFill>
              </a:rPr>
              <a:t>качественное натуральное  молоко от проверенных  </a:t>
            </a:r>
            <a:r>
              <a:rPr lang="ru-RU" sz="1600" dirty="0" smtClean="0">
                <a:solidFill>
                  <a:srgbClr val="006830"/>
                </a:solidFill>
              </a:rPr>
              <a:t>поставщиков</a:t>
            </a: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6830"/>
                </a:solidFill>
              </a:rPr>
              <a:t>Живых пробиотические закваски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 </a:t>
            </a:r>
            <a:r>
              <a:rPr lang="ru-RU" sz="1600" dirty="0">
                <a:solidFill>
                  <a:srgbClr val="006830"/>
                </a:solidFill>
              </a:rPr>
              <a:t>с правильной кислотностью, без консервантов и стабилизаторов.</a:t>
            </a: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6830"/>
                </a:solidFill>
              </a:rPr>
              <a:t>Микробиологический контроль </a:t>
            </a:r>
            <a:r>
              <a:rPr lang="ru-RU" sz="1600" dirty="0">
                <a:solidFill>
                  <a:srgbClr val="006830"/>
                </a:solidFill>
              </a:rPr>
              <a:t>продукции и сырья на все этапах.</a:t>
            </a: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6830"/>
                </a:solidFill>
              </a:rPr>
              <a:t>Свидетельства Роспотребнадзора </a:t>
            </a:r>
            <a:r>
              <a:rPr lang="ru-RU" sz="1600" dirty="0">
                <a:solidFill>
                  <a:srgbClr val="006830"/>
                </a:solidFill>
              </a:rPr>
              <a:t>и </a:t>
            </a:r>
            <a:r>
              <a:rPr lang="ru-RU" sz="1600" dirty="0" smtClean="0">
                <a:solidFill>
                  <a:srgbClr val="006830"/>
                </a:solidFill>
              </a:rPr>
              <a:t>Сертификаты </a:t>
            </a:r>
            <a:r>
              <a:rPr lang="ru-RU" sz="1600" dirty="0">
                <a:solidFill>
                  <a:srgbClr val="006830"/>
                </a:solidFill>
              </a:rPr>
              <a:t>соответствия на продукты детского питания. </a:t>
            </a:r>
            <a:endParaRPr lang="ru-RU" sz="1600" dirty="0" smtClean="0">
              <a:solidFill>
                <a:srgbClr val="006830"/>
              </a:solidFill>
            </a:endParaRP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6830"/>
              </a:solidFill>
            </a:endParaRP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600" dirty="0" smtClean="0">
              <a:solidFill>
                <a:srgbClr val="006830"/>
              </a:solidFill>
            </a:endParaRP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006830"/>
              </a:solidFill>
            </a:endParaRP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6830"/>
                </a:solidFill>
              </a:rPr>
              <a:t>Фасовка </a:t>
            </a:r>
            <a:r>
              <a:rPr lang="ru-RU" sz="1600" dirty="0">
                <a:solidFill>
                  <a:srgbClr val="006830"/>
                </a:solidFill>
              </a:rPr>
              <a:t>продукции ведется в автоматический стерильной камере, что обеспечивает хранение в течение 5 суток без стабилизаторов и консервантов.</a:t>
            </a: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6830"/>
                </a:solidFill>
              </a:rPr>
              <a:t>Быстрая доставка в магазины - детское питание попадает </a:t>
            </a:r>
            <a:r>
              <a:rPr lang="ru-RU" sz="1600" dirty="0">
                <a:solidFill>
                  <a:srgbClr val="006830"/>
                </a:solidFill>
              </a:rPr>
              <a:t>на стол к малышам практически сразу после изготовления. </a:t>
            </a:r>
          </a:p>
          <a:p>
            <a:pPr marL="360000" indent="-285750">
              <a:lnSpc>
                <a:spcPct val="114000"/>
              </a:lnSpc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6830"/>
                </a:solidFill>
              </a:rPr>
              <a:t>Собственный парк авторефрижераторов обеспечивает быструю доставку в </a:t>
            </a:r>
            <a:r>
              <a:rPr lang="ru-RU" sz="1600" dirty="0" smtClean="0">
                <a:solidFill>
                  <a:srgbClr val="006830"/>
                </a:solidFill>
              </a:rPr>
              <a:t>магазины, сохраняя качество.</a:t>
            </a:r>
            <a:endParaRPr lang="ru-RU" sz="1600" dirty="0">
              <a:solidFill>
                <a:srgbClr val="006830"/>
              </a:solidFill>
            </a:endParaRPr>
          </a:p>
          <a:p>
            <a:endParaRPr lang="ru-RU" sz="1600" dirty="0">
              <a:solidFill>
                <a:srgbClr val="006830"/>
              </a:solidFill>
            </a:endParaRPr>
          </a:p>
        </p:txBody>
      </p:sp>
      <p:pic>
        <p:nvPicPr>
          <p:cNvPr id="2050" name="Picture 2" descr="Y:\BIOVESTA\001_FS &amp; Upakovka\004_prepress\prezentatsiya\Bucterium-05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flipH="1">
            <a:off x="3851920" y="4649507"/>
            <a:ext cx="2135534" cy="1958067"/>
          </a:xfrm>
          <a:prstGeom prst="rect">
            <a:avLst/>
          </a:prstGeom>
          <a:noFill/>
        </p:spPr>
      </p:pic>
      <p:pic>
        <p:nvPicPr>
          <p:cNvPr id="17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61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Творог «Детский Н», 100 гр.</a:t>
            </a:r>
            <a:endParaRPr lang="ru-RU" sz="2400" b="1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629" y="1656367"/>
            <a:ext cx="4318134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b="1" dirty="0">
                <a:solidFill>
                  <a:srgbClr val="006830"/>
                </a:solidFill>
              </a:rPr>
              <a:t>Продукт   кисломолочный </a:t>
            </a:r>
            <a:r>
              <a:rPr lang="ru-RU" sz="1600" b="1" dirty="0" smtClean="0">
                <a:solidFill>
                  <a:srgbClr val="006830"/>
                </a:solidFill>
              </a:rPr>
              <a:t>для </a:t>
            </a:r>
            <a:r>
              <a:rPr lang="ru-RU" sz="1600" b="1" dirty="0">
                <a:solidFill>
                  <a:srgbClr val="006830"/>
                </a:solidFill>
              </a:rPr>
              <a:t>питания </a:t>
            </a:r>
            <a:r>
              <a:rPr lang="ru-RU" sz="1600" b="1" dirty="0" smtClean="0">
                <a:solidFill>
                  <a:srgbClr val="006830"/>
                </a:solidFill>
              </a:rPr>
              <a:t/>
            </a:r>
            <a:br>
              <a:rPr lang="ru-RU" sz="1600" b="1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детей </a:t>
            </a:r>
            <a:r>
              <a:rPr lang="ru-RU" sz="1600" b="1" dirty="0">
                <a:solidFill>
                  <a:srgbClr val="006830"/>
                </a:solidFill>
              </a:rPr>
              <a:t>с 6 месяцев. </a:t>
            </a:r>
            <a:endParaRPr lang="ru-RU" sz="1600" b="1" dirty="0" smtClean="0">
              <a:solidFill>
                <a:srgbClr val="006830"/>
              </a:solidFill>
            </a:endParaRP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6830"/>
                </a:solidFill>
              </a:rPr>
              <a:t>Производится </a:t>
            </a:r>
            <a:r>
              <a:rPr lang="ru-RU" sz="1600" dirty="0">
                <a:solidFill>
                  <a:srgbClr val="006830"/>
                </a:solidFill>
              </a:rPr>
              <a:t>из натурального коровьего молока с использованием специальной закваски, позволяющей достичь низкой нормы кислотности, не вызывающей нарушения пищеварения у ребенка. Содержит оптимальное соотношение кальция и фосфора, необходимых для формирования костей и зубов малыша. </a:t>
            </a:r>
            <a:r>
              <a:rPr lang="ru-RU" sz="1600" dirty="0" smtClean="0">
                <a:solidFill>
                  <a:srgbClr val="006830"/>
                </a:solidFill>
              </a:rPr>
              <a:t>Не </a:t>
            </a:r>
            <a:r>
              <a:rPr lang="ru-RU" sz="1600" dirty="0">
                <a:solidFill>
                  <a:srgbClr val="006830"/>
                </a:solidFill>
              </a:rPr>
              <a:t>содержит искусственных добавок, сахара. Можно самостоятельно добавить в творожок пюре из свежих фруктов или ягод. </a:t>
            </a:r>
            <a:endParaRPr lang="ru-RU" sz="1600" dirty="0" smtClean="0">
              <a:solidFill>
                <a:srgbClr val="006830"/>
              </a:solidFill>
            </a:endParaRPr>
          </a:p>
          <a:p>
            <a:pPr algn="just"/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 </a:t>
            </a:r>
            <a:r>
              <a:rPr lang="ru-RU" sz="1600" dirty="0" smtClean="0">
                <a:solidFill>
                  <a:srgbClr val="006830"/>
                </a:solidFill>
              </a:rPr>
              <a:t>закваска. </a:t>
            </a:r>
            <a:r>
              <a:rPr lang="ru-RU" sz="1600" b="1" dirty="0" smtClean="0">
                <a:solidFill>
                  <a:srgbClr val="006830"/>
                </a:solidFill>
              </a:rPr>
              <a:t>Жирность: </a:t>
            </a:r>
            <a:r>
              <a:rPr lang="ru-RU" sz="1600" dirty="0" smtClean="0">
                <a:solidFill>
                  <a:srgbClr val="006830"/>
                </a:solidFill>
              </a:rPr>
              <a:t>7% </a:t>
            </a:r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en-US" sz="1600" dirty="0" smtClean="0">
                <a:solidFill>
                  <a:srgbClr val="006830"/>
                </a:solidFill>
              </a:rPr>
              <a:t>PP-</a:t>
            </a:r>
            <a:r>
              <a:rPr lang="ru-RU" sz="1600" dirty="0" smtClean="0">
                <a:solidFill>
                  <a:srgbClr val="006830"/>
                </a:solidFill>
              </a:rPr>
              <a:t>стаканчик, фольга, защитная крышка.  </a:t>
            </a:r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5 суток.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59206" y="4595399"/>
            <a:ext cx="27069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solidFill>
                  <a:srgbClr val="006001"/>
                </a:solidFill>
              </a:rPr>
              <a:t>Этот творог – особенный. Он не имеет крупинок. Поэтому  малыши  едят с удовольствием.  Смешайте его с молоком, налейте в детский поильник. Кормить удобно!</a:t>
            </a:r>
            <a:endParaRPr lang="ru-RU" sz="1200" dirty="0">
              <a:solidFill>
                <a:srgbClr val="006001"/>
              </a:solidFill>
            </a:endParaRP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4519721" y="5491877"/>
            <a:ext cx="1622044" cy="1059021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3362" y="1656367"/>
            <a:ext cx="3277809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12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Кефир «Детский-Н», </a:t>
            </a:r>
            <a:r>
              <a:rPr lang="ru-RU" sz="2400" b="1" dirty="0">
                <a:solidFill>
                  <a:srgbClr val="006001"/>
                </a:solidFill>
                <a:latin typeface="Myriad Pro"/>
                <a:cs typeface="Myriad Pro"/>
              </a:rPr>
              <a:t>2</a:t>
            </a: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00 гр.</a:t>
            </a:r>
            <a:endParaRPr lang="ru-RU" sz="2400" b="1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629" y="1777990"/>
            <a:ext cx="3877727" cy="4050340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b="1" dirty="0">
                <a:solidFill>
                  <a:srgbClr val="006830"/>
                </a:solidFill>
              </a:rPr>
              <a:t>П</a:t>
            </a:r>
            <a:r>
              <a:rPr lang="ru-RU" sz="1600" b="1" dirty="0" smtClean="0">
                <a:solidFill>
                  <a:srgbClr val="006830"/>
                </a:solidFill>
              </a:rPr>
              <a:t>родукт   </a:t>
            </a:r>
            <a:r>
              <a:rPr lang="ru-RU" sz="1600" b="1" dirty="0">
                <a:solidFill>
                  <a:srgbClr val="006830"/>
                </a:solidFill>
              </a:rPr>
              <a:t>кисломолочный </a:t>
            </a:r>
            <a:r>
              <a:rPr lang="ru-RU" sz="1600" b="1" dirty="0" smtClean="0">
                <a:solidFill>
                  <a:srgbClr val="006830"/>
                </a:solidFill>
              </a:rPr>
              <a:t/>
            </a:r>
            <a:br>
              <a:rPr lang="ru-RU" sz="1600" b="1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для </a:t>
            </a:r>
            <a:r>
              <a:rPr lang="ru-RU" sz="1600" b="1" dirty="0">
                <a:solidFill>
                  <a:srgbClr val="006830"/>
                </a:solidFill>
              </a:rPr>
              <a:t>питания </a:t>
            </a:r>
            <a:r>
              <a:rPr lang="ru-RU" sz="1600" b="1" dirty="0" smtClean="0">
                <a:solidFill>
                  <a:srgbClr val="006830"/>
                </a:solidFill>
              </a:rPr>
              <a:t>детей старше 8 месяцев </a:t>
            </a: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r>
              <a:rPr lang="ru-RU" sz="1600" dirty="0" smtClean="0">
                <a:solidFill>
                  <a:srgbClr val="006830"/>
                </a:solidFill>
              </a:rPr>
              <a:t>Бифидокефир «Капелька»  - это классический кефир, который производится с использованием свежего молока, закваски на кефирных грибках и обогащен живыми бифидобактериями.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кефирная грибковая закваска, закваска </a:t>
            </a:r>
            <a:r>
              <a:rPr lang="ru-RU" sz="1600" dirty="0" smtClean="0">
                <a:solidFill>
                  <a:srgbClr val="006830"/>
                </a:solidFill>
              </a:rPr>
              <a:t>бифидобактерий. </a:t>
            </a:r>
          </a:p>
          <a:p>
            <a:pPr fontAlgn="base">
              <a:lnSpc>
                <a:spcPct val="115000"/>
              </a:lnSpc>
            </a:pPr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бутылка ПЭТ, 200 гр.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</a:t>
            </a:r>
            <a:r>
              <a:rPr lang="ru-RU" sz="1600" dirty="0" smtClean="0">
                <a:solidFill>
                  <a:srgbClr val="006830"/>
                </a:solidFill>
              </a:rPr>
              <a:t> 5 суток.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Жирность: </a:t>
            </a:r>
            <a:r>
              <a:rPr lang="ru-RU" sz="1600" dirty="0" smtClean="0">
                <a:solidFill>
                  <a:srgbClr val="006830"/>
                </a:solidFill>
              </a:rPr>
              <a:t>3,2%. 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599195" y="3744685"/>
            <a:ext cx="22944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74B230"/>
                </a:solidFill>
                <a:latin typeface="Comic Sans MS" panose="030F0702030302020204" pitchFamily="66" charset="0"/>
              </a:rPr>
              <a:t>Так выглядит кефирный грибок, с помощью которого по классической технологии изготовлен детский кефир!</a:t>
            </a:r>
            <a:endParaRPr lang="ru-RU" sz="1400" dirty="0">
              <a:solidFill>
                <a:srgbClr val="74B23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6804315" y="5301208"/>
            <a:ext cx="1799524" cy="1174896"/>
          </a:xfrm>
          <a:prstGeom prst="rect">
            <a:avLst/>
          </a:prstGeom>
          <a:noFill/>
        </p:spPr>
      </p:pic>
      <p:pic>
        <p:nvPicPr>
          <p:cNvPr id="1026" name="Picture 2" descr="File:Kefirpilze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17"/>
          <a:stretch/>
        </p:blipFill>
        <p:spPr bwMode="auto">
          <a:xfrm>
            <a:off x="6598623" y="1916832"/>
            <a:ext cx="2181307" cy="161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1294848"/>
            <a:ext cx="2471146" cy="5014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91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Бифидокефир «Капелька», </a:t>
            </a:r>
            <a:r>
              <a:rPr lang="ru-RU" sz="2400" b="1" dirty="0">
                <a:solidFill>
                  <a:srgbClr val="006001"/>
                </a:solidFill>
                <a:latin typeface="Myriad Pro"/>
                <a:cs typeface="Myriad Pro"/>
              </a:rPr>
              <a:t>2</a:t>
            </a: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00 гр.</a:t>
            </a:r>
            <a:endParaRPr lang="ru-RU" sz="2400" b="1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629" y="1777990"/>
            <a:ext cx="3877727" cy="4050340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b="1" dirty="0" smtClean="0">
                <a:solidFill>
                  <a:srgbClr val="006830"/>
                </a:solidFill>
              </a:rPr>
              <a:t>Биопродукт   </a:t>
            </a:r>
            <a:r>
              <a:rPr lang="ru-RU" sz="1600" b="1" dirty="0">
                <a:solidFill>
                  <a:srgbClr val="006830"/>
                </a:solidFill>
              </a:rPr>
              <a:t>кисломолочный </a:t>
            </a:r>
            <a:r>
              <a:rPr lang="ru-RU" sz="1600" b="1" dirty="0" smtClean="0">
                <a:solidFill>
                  <a:srgbClr val="006830"/>
                </a:solidFill>
              </a:rPr>
              <a:t/>
            </a:r>
            <a:br>
              <a:rPr lang="ru-RU" sz="1600" b="1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для </a:t>
            </a:r>
            <a:r>
              <a:rPr lang="ru-RU" sz="1600" b="1" dirty="0">
                <a:solidFill>
                  <a:srgbClr val="006830"/>
                </a:solidFill>
              </a:rPr>
              <a:t>питания </a:t>
            </a:r>
            <a:r>
              <a:rPr lang="ru-RU" sz="1600" b="1" dirty="0" smtClean="0">
                <a:solidFill>
                  <a:srgbClr val="006830"/>
                </a:solidFill>
              </a:rPr>
              <a:t>детей старше 8 </a:t>
            </a:r>
            <a:r>
              <a:rPr lang="ru-RU" sz="1600" b="1" dirty="0">
                <a:solidFill>
                  <a:srgbClr val="006830"/>
                </a:solidFill>
              </a:rPr>
              <a:t>месяцев. </a:t>
            </a:r>
            <a:endParaRPr lang="ru-RU" sz="1600" b="1" dirty="0" smtClean="0">
              <a:solidFill>
                <a:srgbClr val="006830"/>
              </a:solidFill>
            </a:endParaRP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r>
              <a:rPr lang="ru-RU" sz="1600" dirty="0" smtClean="0">
                <a:solidFill>
                  <a:srgbClr val="006830"/>
                </a:solidFill>
              </a:rPr>
              <a:t>Бифидокефир «Капелька»  - это настоящий традиционный кефир, который производится с использованием свежего молока, закваски на кефирных грибках и обогащен живыми бифидобактериями.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кефирная грибковая закваска, закваска </a:t>
            </a:r>
            <a:r>
              <a:rPr lang="ru-RU" sz="1600" dirty="0" smtClean="0">
                <a:solidFill>
                  <a:srgbClr val="006830"/>
                </a:solidFill>
              </a:rPr>
              <a:t>бифидобактерий. </a:t>
            </a:r>
          </a:p>
          <a:p>
            <a:pPr fontAlgn="base">
              <a:lnSpc>
                <a:spcPct val="115000"/>
              </a:lnSpc>
            </a:pPr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бутылка ПЭТ, 200 гр.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</a:t>
            </a:r>
            <a:r>
              <a:rPr lang="ru-RU" sz="1600" dirty="0" smtClean="0">
                <a:solidFill>
                  <a:srgbClr val="006830"/>
                </a:solidFill>
              </a:rPr>
              <a:t> 5 суток.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Жирность: </a:t>
            </a:r>
            <a:r>
              <a:rPr lang="ru-RU" sz="1600" dirty="0" smtClean="0">
                <a:solidFill>
                  <a:srgbClr val="006830"/>
                </a:solidFill>
              </a:rPr>
              <a:t>3,2%. 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16062" y="2996952"/>
            <a:ext cx="16629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6001"/>
                </a:solidFill>
              </a:rPr>
              <a:t>Бифидокефир «Капелька»</a:t>
            </a:r>
          </a:p>
          <a:p>
            <a:r>
              <a:rPr lang="ru-RU" sz="1200" dirty="0" smtClean="0">
                <a:solidFill>
                  <a:srgbClr val="006001"/>
                </a:solidFill>
              </a:rPr>
              <a:t>обогащен живыми  бифидобактериями, </a:t>
            </a:r>
          </a:p>
          <a:p>
            <a:r>
              <a:rPr lang="ru-RU" sz="1200" dirty="0" smtClean="0">
                <a:solidFill>
                  <a:srgbClr val="006001"/>
                </a:solidFill>
              </a:rPr>
              <a:t>которые являются родными для человека и дополнительно помогают</a:t>
            </a:r>
          </a:p>
          <a:p>
            <a:r>
              <a:rPr lang="ru-RU" sz="1200" dirty="0" smtClean="0">
                <a:solidFill>
                  <a:srgbClr val="006001"/>
                </a:solidFill>
              </a:rPr>
              <a:t>иммунитету малыша.</a:t>
            </a:r>
            <a:endParaRPr lang="ru-RU" sz="1200" dirty="0">
              <a:solidFill>
                <a:srgbClr val="006001"/>
              </a:solidFill>
            </a:endParaRP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6769750" y="5301208"/>
            <a:ext cx="1799524" cy="1174896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3232" y="1390549"/>
            <a:ext cx="2238968" cy="4825222"/>
          </a:xfrm>
          <a:prstGeom prst="rect">
            <a:avLst/>
          </a:prstGeom>
        </p:spPr>
      </p:pic>
      <p:pic>
        <p:nvPicPr>
          <p:cNvPr id="13" name="Picture 3" descr="Y:\BIOVESTA\001_FS &amp; Upakovka\004_prepress\prezentatsiya\Bucterium-06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3203848" y="4464059"/>
            <a:ext cx="1192411" cy="21441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0475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«Бифилин-Д», </a:t>
            </a:r>
            <a:r>
              <a:rPr lang="ru-RU" sz="2400" b="1" dirty="0">
                <a:solidFill>
                  <a:srgbClr val="006001"/>
                </a:solidFill>
                <a:latin typeface="Myriad Pro"/>
                <a:cs typeface="Myriad Pro"/>
              </a:rPr>
              <a:t>2</a:t>
            </a: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00 гр.</a:t>
            </a:r>
            <a:endParaRPr lang="ru-RU" sz="2400" b="1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629" y="1777990"/>
            <a:ext cx="3877727" cy="4789003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b="1" dirty="0" smtClean="0">
                <a:solidFill>
                  <a:srgbClr val="006830"/>
                </a:solidFill>
              </a:rPr>
              <a:t>Биопродукт кисломолочный </a:t>
            </a:r>
            <a:br>
              <a:rPr lang="ru-RU" sz="1600" b="1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для диетического (лечебного) питания детей старше 8 </a:t>
            </a:r>
            <a:r>
              <a:rPr lang="ru-RU" sz="1600" b="1" dirty="0">
                <a:solidFill>
                  <a:srgbClr val="006830"/>
                </a:solidFill>
              </a:rPr>
              <a:t>месяцев. </a:t>
            </a:r>
            <a:endParaRPr lang="ru-RU" sz="1600" b="1" dirty="0" smtClean="0">
              <a:solidFill>
                <a:srgbClr val="006830"/>
              </a:solidFill>
            </a:endParaRP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r>
              <a:rPr lang="ru-RU" sz="1600" dirty="0">
                <a:solidFill>
                  <a:srgbClr val="006830"/>
                </a:solidFill>
              </a:rPr>
              <a:t>Изготовлен из цельного стерилизованного молока, сквашенного чистыми культурами бифидобактерий. Предназначен для нормализации микрофлоры желудочно-кишечного тракта. Отличается более высоким качеством и низкой кислотностью, подходящей для питания детей раннего возраста.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</a:t>
            </a:r>
            <a:r>
              <a:rPr lang="ru-RU" sz="1600" dirty="0" smtClean="0">
                <a:solidFill>
                  <a:srgbClr val="006830"/>
                </a:solidFill>
              </a:rPr>
              <a:t>закваска бифидобактерий. </a:t>
            </a:r>
          </a:p>
          <a:p>
            <a:pPr fontAlgn="base">
              <a:lnSpc>
                <a:spcPct val="115000"/>
              </a:lnSpc>
            </a:pPr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бутылка ПЭТ, 200 гр.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</a:t>
            </a:r>
            <a:r>
              <a:rPr lang="ru-RU" sz="1600" dirty="0" smtClean="0">
                <a:solidFill>
                  <a:srgbClr val="006830"/>
                </a:solidFill>
              </a:rPr>
              <a:t> 5 суток.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Жирность: </a:t>
            </a:r>
            <a:r>
              <a:rPr lang="ru-RU" sz="1600" dirty="0" smtClean="0">
                <a:solidFill>
                  <a:srgbClr val="006830"/>
                </a:solidFill>
              </a:rPr>
              <a:t>3,2%. 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16062" y="2996952"/>
            <a:ext cx="18603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6001"/>
                </a:solidFill>
              </a:rPr>
              <a:t>Это уникальный пробиотический </a:t>
            </a:r>
            <a:br>
              <a:rPr lang="ru-RU" sz="1200" dirty="0" smtClean="0">
                <a:solidFill>
                  <a:srgbClr val="006001"/>
                </a:solidFill>
              </a:rPr>
            </a:br>
            <a:r>
              <a:rPr lang="ru-RU" sz="1200" dirty="0" smtClean="0">
                <a:solidFill>
                  <a:srgbClr val="006001"/>
                </a:solidFill>
              </a:rPr>
              <a:t>продукт,</a:t>
            </a:r>
          </a:p>
          <a:p>
            <a:r>
              <a:rPr lang="ru-RU" sz="1200" dirty="0" smtClean="0">
                <a:solidFill>
                  <a:srgbClr val="006001"/>
                </a:solidFill>
              </a:rPr>
              <a:t>который содержит </a:t>
            </a:r>
            <a:br>
              <a:rPr lang="ru-RU" sz="1200" dirty="0" smtClean="0">
                <a:solidFill>
                  <a:srgbClr val="006001"/>
                </a:solidFill>
              </a:rPr>
            </a:br>
            <a:r>
              <a:rPr lang="ru-RU" sz="1200" dirty="0" smtClean="0">
                <a:solidFill>
                  <a:srgbClr val="006001"/>
                </a:solidFill>
              </a:rPr>
              <a:t>100% бифидобактерий – представителей нормальной микрофлоры </a:t>
            </a:r>
            <a:br>
              <a:rPr lang="ru-RU" sz="1200" dirty="0" smtClean="0">
                <a:solidFill>
                  <a:srgbClr val="006001"/>
                </a:solidFill>
              </a:rPr>
            </a:br>
            <a:r>
              <a:rPr lang="ru-RU" sz="1200" dirty="0" smtClean="0">
                <a:solidFill>
                  <a:srgbClr val="006001"/>
                </a:solidFill>
              </a:rPr>
              <a:t>человека.</a:t>
            </a:r>
            <a:endParaRPr lang="ru-RU" sz="1200" dirty="0">
              <a:solidFill>
                <a:srgbClr val="006001"/>
              </a:solidFill>
            </a:endParaRP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6769750" y="5301208"/>
            <a:ext cx="1799524" cy="1174896"/>
          </a:xfrm>
          <a:prstGeom prst="rect">
            <a:avLst/>
          </a:prstGeom>
          <a:noFill/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786" y="1530789"/>
            <a:ext cx="2310366" cy="477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90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«Бифилин-Д», </a:t>
            </a:r>
            <a:r>
              <a:rPr lang="ru-RU" sz="2400" b="1" dirty="0">
                <a:solidFill>
                  <a:srgbClr val="006001"/>
                </a:solidFill>
                <a:latin typeface="Myriad Pro"/>
                <a:cs typeface="Myriad Pro"/>
              </a:rPr>
              <a:t>2</a:t>
            </a:r>
            <a:r>
              <a:rPr lang="ru-RU" sz="2400" b="1" dirty="0" smtClean="0">
                <a:solidFill>
                  <a:srgbClr val="006001"/>
                </a:solidFill>
                <a:latin typeface="Myriad Pro"/>
                <a:cs typeface="Myriad Pro"/>
              </a:rPr>
              <a:t>00 гр.</a:t>
            </a:r>
            <a:endParaRPr lang="ru-RU" sz="2400" b="1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629" y="1777990"/>
            <a:ext cx="3877727" cy="4789003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b="1" dirty="0" smtClean="0">
                <a:solidFill>
                  <a:srgbClr val="006830"/>
                </a:solidFill>
              </a:rPr>
              <a:t>Биопродукт кисломолочный </a:t>
            </a:r>
            <a:br>
              <a:rPr lang="ru-RU" sz="1600" b="1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для диетического (лечебного) питания детей старше 8 </a:t>
            </a:r>
            <a:r>
              <a:rPr lang="ru-RU" sz="1600" b="1" dirty="0">
                <a:solidFill>
                  <a:srgbClr val="006830"/>
                </a:solidFill>
              </a:rPr>
              <a:t>месяцев. </a:t>
            </a:r>
            <a:endParaRPr lang="ru-RU" sz="1600" b="1" dirty="0" smtClean="0">
              <a:solidFill>
                <a:srgbClr val="006830"/>
              </a:solidFill>
            </a:endParaRP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r>
              <a:rPr lang="ru-RU" sz="1600" dirty="0">
                <a:solidFill>
                  <a:srgbClr val="006830"/>
                </a:solidFill>
              </a:rPr>
              <a:t>Изготовлен из цельного стерилизованного молока, сквашенного чистыми культурами бифидобактерий. Предназначен для нормализации микрофлоры желудочно-кишечного тракта. Отличается более высоким качеством и низкой кислотностью, подходящей для питания детей раннего возраста.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100% закваска бифидобактерий. </a:t>
            </a:r>
          </a:p>
          <a:p>
            <a:pPr fontAlgn="base">
              <a:lnSpc>
                <a:spcPct val="115000"/>
              </a:lnSpc>
            </a:pPr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бутылка ПЭТ, 200 гр.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</a:t>
            </a:r>
            <a:r>
              <a:rPr lang="ru-RU" sz="1600" dirty="0" smtClean="0">
                <a:solidFill>
                  <a:srgbClr val="006830"/>
                </a:solidFill>
              </a:rPr>
              <a:t> 5 суток.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Жирность: </a:t>
            </a:r>
            <a:r>
              <a:rPr lang="ru-RU" sz="1600" dirty="0" smtClean="0">
                <a:solidFill>
                  <a:srgbClr val="006830"/>
                </a:solidFill>
              </a:rPr>
              <a:t>3,2%. 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69751" y="3387661"/>
            <a:ext cx="14746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006001"/>
                </a:solidFill>
              </a:rPr>
              <a:t>Сладкий «Бифилин-Д» содержит немного сахарного сиропа. Сладкий </a:t>
            </a:r>
            <a:r>
              <a:rPr lang="ru-RU" sz="1200" dirty="0">
                <a:solidFill>
                  <a:srgbClr val="006001"/>
                </a:solidFill>
              </a:rPr>
              <a:t>л</a:t>
            </a:r>
            <a:r>
              <a:rPr lang="ru-RU" sz="1200" dirty="0" smtClean="0">
                <a:solidFill>
                  <a:srgbClr val="006001"/>
                </a:solidFill>
              </a:rPr>
              <a:t>юбят дети и взрослые.</a:t>
            </a:r>
          </a:p>
          <a:p>
            <a:r>
              <a:rPr lang="ru-RU" sz="1200" dirty="0" smtClean="0">
                <a:solidFill>
                  <a:srgbClr val="006001"/>
                </a:solidFill>
              </a:rPr>
              <a:t>Популярный продукт!</a:t>
            </a:r>
            <a:endParaRPr lang="ru-RU" sz="1200" dirty="0">
              <a:solidFill>
                <a:srgbClr val="006001"/>
              </a:solidFill>
            </a:endParaRP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6769750" y="5301208"/>
            <a:ext cx="1799524" cy="1174896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509520"/>
            <a:ext cx="1944216" cy="458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38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08337" y="2096886"/>
            <a:ext cx="4653557" cy="1955728"/>
          </a:xfrm>
          <a:prstGeom prst="roundRect">
            <a:avLst>
              <a:gd name="adj" fmla="val 5876"/>
            </a:avLst>
          </a:prstGeom>
          <a:solidFill>
            <a:srgbClr val="8DC63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467865" y="2564904"/>
            <a:ext cx="4293517" cy="958367"/>
          </a:xfrm>
        </p:spPr>
        <p:txBody>
          <a:bodyPr>
            <a:noAutofit/>
          </a:bodyPr>
          <a:lstStyle/>
          <a:p>
            <a:pPr>
              <a:lnSpc>
                <a:spcPts val="4500"/>
              </a:lnSpc>
            </a:pPr>
            <a:r>
              <a:rPr lang="ru-RU" sz="2800" dirty="0" smtClean="0">
                <a:solidFill>
                  <a:srgbClr val="006830"/>
                </a:solidFill>
                <a:latin typeface="Myriad Pro"/>
                <a:cs typeface="Myriad Pro"/>
              </a:rPr>
              <a:t>Спасибо за внимание!</a:t>
            </a:r>
            <a:endParaRPr lang="ru-RU" sz="2800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  <p:pic>
        <p:nvPicPr>
          <p:cNvPr id="6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76385" y="401782"/>
            <a:ext cx="1717463" cy="1483888"/>
          </a:xfrm>
          <a:prstGeom prst="rect">
            <a:avLst/>
          </a:prstGeom>
          <a:noFill/>
        </p:spPr>
      </p:pic>
      <p:pic>
        <p:nvPicPr>
          <p:cNvPr id="5122" name="Picture 2" descr="Y:\BIOVESTA\001_FS &amp; Upakovka\004_prepress\prezentatsiya\Bucterium-0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732240" y="3424151"/>
            <a:ext cx="1558448" cy="2623782"/>
          </a:xfrm>
          <a:prstGeom prst="rect">
            <a:avLst/>
          </a:prstGeom>
          <a:noFill/>
        </p:spPr>
      </p:pic>
      <p:sp>
        <p:nvSpPr>
          <p:cNvPr id="9" name="Название 1"/>
          <p:cNvSpPr txBox="1">
            <a:spLocks/>
          </p:cNvSpPr>
          <p:nvPr/>
        </p:nvSpPr>
        <p:spPr>
          <a:xfrm>
            <a:off x="539552" y="4797153"/>
            <a:ext cx="6624736" cy="1484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800"/>
              </a:lnSpc>
            </a:pPr>
            <a:r>
              <a:rPr lang="ru-RU" sz="2000" dirty="0" smtClean="0">
                <a:solidFill>
                  <a:srgbClr val="006830"/>
                </a:solidFill>
                <a:latin typeface="Myriad Pro"/>
                <a:cs typeface="Myriad Pro"/>
              </a:rPr>
              <a:t>Отдел продаж «Био-Весты М»:</a:t>
            </a:r>
            <a:br>
              <a:rPr lang="ru-RU" sz="2000" dirty="0" smtClean="0">
                <a:solidFill>
                  <a:srgbClr val="006830"/>
                </a:solidFill>
                <a:latin typeface="Myriad Pro"/>
                <a:cs typeface="Myriad Pro"/>
              </a:rPr>
            </a:br>
            <a:r>
              <a:rPr lang="ru-RU" sz="2000" dirty="0" smtClean="0">
                <a:solidFill>
                  <a:srgbClr val="006830"/>
                </a:solidFill>
                <a:latin typeface="Myriad Pro"/>
                <a:cs typeface="Myriad Pro"/>
              </a:rPr>
              <a:t>(383) 334-80-01, 363-18-64</a:t>
            </a:r>
            <a:endParaRPr lang="ru-RU" sz="2000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3182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162</Words>
  <Application>Microsoft Office PowerPoint</Application>
  <PresentationFormat>Экран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Детская молочная кухня  «Био-Весты»</vt:lpstr>
      <vt:lpstr> В чем особенности  детского питания «Био-Веста М»</vt:lpstr>
      <vt:lpstr>Творог «Детский Н», 100 гр.</vt:lpstr>
      <vt:lpstr>Кефир «Детский-Н», 200 гр.</vt:lpstr>
      <vt:lpstr>Бифидокефир «Капелька», 200 гр.</vt:lpstr>
      <vt:lpstr>«Бифилин-Д», 200 гр.</vt:lpstr>
      <vt:lpstr>«Бифилин-Д», 200 гр.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 дизайна продуктового каталога «Био-Весты»</dc:title>
  <dc:creator>Eugeny</dc:creator>
  <cp:lastModifiedBy>Eugeny</cp:lastModifiedBy>
  <cp:revision>20</cp:revision>
  <dcterms:created xsi:type="dcterms:W3CDTF">2014-04-16T10:58:20Z</dcterms:created>
  <dcterms:modified xsi:type="dcterms:W3CDTF">2014-08-05T06:08:34Z</dcterms:modified>
</cp:coreProperties>
</file>